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8288000" cy="10287000"/>
  <p:notesSz cx="6858000" cy="9144000"/>
  <p:embeddedFontLst>
    <p:embeddedFont>
      <p:font typeface="Open Sauce Bold" charset="1" panose="00000800000000000000"/>
      <p:regular r:id="rId51"/>
    </p:embeddedFont>
    <p:embeddedFont>
      <p:font typeface="Arimo" charset="1" panose="020B0604020202020204"/>
      <p:regular r:id="rId52"/>
    </p:embeddedFont>
    <p:embeddedFont>
      <p:font typeface="Open Sauce" charset="1" panose="00000500000000000000"/>
      <p:regular r:id="rId53"/>
    </p:embeddedFont>
    <p:embeddedFont>
      <p:font typeface="Open Sauce Semi-Bold" charset="1" panose="00000700000000000000"/>
      <p:regular r:id="rId54"/>
    </p:embeddedFont>
    <p:embeddedFont>
      <p:font typeface="Clear Sans Bold" charset="1" panose="020B0803030202020304"/>
      <p:regular r:id="rId55"/>
    </p:embeddedFont>
    <p:embeddedFont>
      <p:font typeface="Clear Sans" charset="1" panose="020B05030302020203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datosabiertos.gob.pe/dataset/atenciones-de-cobertura-de-enfermedades-raras-y-huerfanas-transplantes-2022-fondo-intangible" TargetMode="External" Type="http://schemas.openxmlformats.org/officeDocument/2006/relationships/hyperlink"/><Relationship Id="rId4" Target="../media/image3.png" Type="http://schemas.openxmlformats.org/officeDocument/2006/relationships/image"/><Relationship Id="rId5" Target="https://datosabiertos.gob.pe/dataset/registro-mobiliario-y-equipamiento-de-instituciones-educativas-de-la-regi%C3%B3n-san-mart%C3%ADn-%E2%80%93-0" TargetMode="External" Type="http://schemas.openxmlformats.org/officeDocument/2006/relationships/hyperlink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datosabiertos.gob.pe/dataset/atenciones-de-cobertura-de-enfermedades-raras-y-huerfanas-transplantes-2022-fondo-intangible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datosabiertos.gob.pe/dataset/atenciones-de-cobertura-de-enfermedades-raras-y-huerfanas-transplantes-2022-fondo-intangible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https://datosabiertos.gob.pe/dataset/atenciones-de-cobertura-de-enfermedades-raras-y-huerfanas-transplantes-2022-fondo-intangible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075629" y="2910426"/>
            <a:ext cx="14136743" cy="364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Análisis del valor patrimonial del mobiliario y equipamiento educativo en la Región San Martín mediante procesos ETL y analítica visual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40337" y="8542450"/>
            <a:ext cx="7807326" cy="108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8"/>
              </a:lnSpc>
            </a:pPr>
            <a:r>
              <a:rPr lang="en-US" sz="3063" spc="842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CC531A - ANÁLISIS EN MACRODATOS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94830" y="7553463"/>
            <a:ext cx="9698340" cy="1065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8"/>
              </a:lnSpc>
            </a:pPr>
            <a:r>
              <a:rPr lang="en-US" sz="3063" spc="842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 LABORATORIO CALIFICADO 02</a:t>
            </a:r>
          </a:p>
          <a:p>
            <a:pPr algn="ctr">
              <a:lnSpc>
                <a:spcPts val="428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08535" y="3747006"/>
            <a:ext cx="10380030" cy="1617667"/>
          </a:xfrm>
          <a:custGeom>
            <a:avLst/>
            <a:gdLst/>
            <a:ahLst/>
            <a:cxnLst/>
            <a:rect r="r" b="b" t="t" l="l"/>
            <a:pathLst>
              <a:path h="1617667" w="10380030">
                <a:moveTo>
                  <a:pt x="0" y="0"/>
                </a:moveTo>
                <a:lnTo>
                  <a:pt x="10380030" y="0"/>
                </a:lnTo>
                <a:lnTo>
                  <a:pt x="10380030" y="1617667"/>
                </a:lnTo>
                <a:lnTo>
                  <a:pt x="0" y="16176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7428" y="5558960"/>
            <a:ext cx="6662275" cy="4513619"/>
          </a:xfrm>
          <a:custGeom>
            <a:avLst/>
            <a:gdLst/>
            <a:ahLst/>
            <a:cxnLst/>
            <a:rect r="r" b="b" t="t" l="l"/>
            <a:pathLst>
              <a:path h="4513619" w="6662275">
                <a:moveTo>
                  <a:pt x="0" y="0"/>
                </a:moveTo>
                <a:lnTo>
                  <a:pt x="6662275" y="0"/>
                </a:lnTo>
                <a:lnTo>
                  <a:pt x="6662275" y="4513619"/>
                </a:lnTo>
                <a:lnTo>
                  <a:pt x="0" y="4513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73572" y="5558960"/>
            <a:ext cx="7023380" cy="4469424"/>
          </a:xfrm>
          <a:custGeom>
            <a:avLst/>
            <a:gdLst/>
            <a:ahLst/>
            <a:cxnLst/>
            <a:rect r="r" b="b" t="t" l="l"/>
            <a:pathLst>
              <a:path h="4469424" w="7023380">
                <a:moveTo>
                  <a:pt x="0" y="0"/>
                </a:moveTo>
                <a:lnTo>
                  <a:pt x="7023381" y="0"/>
                </a:lnTo>
                <a:lnTo>
                  <a:pt x="7023381" y="4469424"/>
                </a:lnTo>
                <a:lnTo>
                  <a:pt x="0" y="4469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15018582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METODOLOGÍA (ETL EN PYTHON)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0599" y="2261122"/>
            <a:ext cx="16138701" cy="201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Transform: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Tipos: fechas → datetime</a:t>
            </a:r>
          </a:p>
          <a:p>
            <a:pPr algn="l">
              <a:lnSpc>
                <a:spcPts val="538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432567" y="3833731"/>
            <a:ext cx="8210848" cy="1604419"/>
          </a:xfrm>
          <a:custGeom>
            <a:avLst/>
            <a:gdLst/>
            <a:ahLst/>
            <a:cxnLst/>
            <a:rect r="r" b="b" t="t" l="l"/>
            <a:pathLst>
              <a:path h="1604419" w="8210848">
                <a:moveTo>
                  <a:pt x="0" y="0"/>
                </a:moveTo>
                <a:lnTo>
                  <a:pt x="8210848" y="0"/>
                </a:lnTo>
                <a:lnTo>
                  <a:pt x="8210848" y="1604418"/>
                </a:lnTo>
                <a:lnTo>
                  <a:pt x="0" y="16044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15018582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METODOLOGÍA (ETL EN PYTHON)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599" y="2261122"/>
            <a:ext cx="16138701" cy="201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Transform: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Derivadas: AÑO_COMPRA, MES_COMPRA, </a:t>
            </a:r>
          </a:p>
          <a:p>
            <a:pPr algn="l">
              <a:lnSpc>
                <a:spcPts val="538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85636" y="5669198"/>
            <a:ext cx="12206271" cy="3984468"/>
          </a:xfrm>
          <a:custGeom>
            <a:avLst/>
            <a:gdLst/>
            <a:ahLst/>
            <a:cxnLst/>
            <a:rect r="r" b="b" t="t" l="l"/>
            <a:pathLst>
              <a:path h="3984468" w="12206271">
                <a:moveTo>
                  <a:pt x="0" y="0"/>
                </a:moveTo>
                <a:lnTo>
                  <a:pt x="12206271" y="0"/>
                </a:lnTo>
                <a:lnTo>
                  <a:pt x="12206271" y="3984468"/>
                </a:lnTo>
                <a:lnTo>
                  <a:pt x="0" y="398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6768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991907" y="5669198"/>
            <a:ext cx="2169026" cy="3984468"/>
          </a:xfrm>
          <a:custGeom>
            <a:avLst/>
            <a:gdLst/>
            <a:ahLst/>
            <a:cxnLst/>
            <a:rect r="r" b="b" t="t" l="l"/>
            <a:pathLst>
              <a:path h="3984468" w="2169026">
                <a:moveTo>
                  <a:pt x="0" y="0"/>
                </a:moveTo>
                <a:lnTo>
                  <a:pt x="2169026" y="0"/>
                </a:lnTo>
                <a:lnTo>
                  <a:pt x="2169026" y="3984468"/>
                </a:lnTo>
                <a:lnTo>
                  <a:pt x="0" y="3984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3392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5514857" y="4498828"/>
            <a:ext cx="6046268" cy="5488494"/>
          </a:xfrm>
          <a:custGeom>
            <a:avLst/>
            <a:gdLst/>
            <a:ahLst/>
            <a:cxnLst/>
            <a:rect r="r" b="b" t="t" l="l"/>
            <a:pathLst>
              <a:path h="5488494" w="6046268">
                <a:moveTo>
                  <a:pt x="0" y="0"/>
                </a:moveTo>
                <a:lnTo>
                  <a:pt x="6046268" y="0"/>
                </a:lnTo>
                <a:lnTo>
                  <a:pt x="6046268" y="5488495"/>
                </a:lnTo>
                <a:lnTo>
                  <a:pt x="0" y="54884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14400"/>
            <a:ext cx="15018582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METODOLOGÍA (ETL EN PYTHON)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0599" y="2261122"/>
            <a:ext cx="16138701" cy="201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Transform: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Agregaciones y cálculos</a:t>
            </a:r>
          </a:p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Load: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DataFrames limpios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914400"/>
            <a:ext cx="15018582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METODOLOGÍA (ETL EN POWER BI)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599" y="2261122"/>
            <a:ext cx="16138701" cy="471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Power Query: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COD_P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ATRIMONIAL como texto (evita error por notación científica).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Tipado de fechas y numéricos; f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ormato monetario.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Derivadas: Anio_Compra, Mes_Compra.</a:t>
            </a:r>
          </a:p>
          <a:p>
            <a:pPr algn="l" marL="1789802" indent="-596601" lvl="2">
              <a:lnSpc>
                <a:spcPts val="5388"/>
              </a:lnSpc>
              <a:buFont typeface="Arial"/>
              <a:buChar char="⚬"/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Categoría de datos: Latitud/Longitud para mapa.</a:t>
            </a:r>
          </a:p>
          <a:p>
            <a:pPr algn="l">
              <a:lnSpc>
                <a:spcPts val="5388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7786" r="0" b="7786"/>
            <a:stretch>
              <a:fillRect/>
            </a:stretch>
          </p:blipFill>
          <p:spPr>
            <a:xfrm flipH="false" flipV="false">
              <a:off x="0" y="0"/>
              <a:ext cx="24384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8274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481642" y="4055966"/>
            <a:ext cx="7324716" cy="2051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14"/>
              </a:lnSpc>
            </a:pPr>
            <a:r>
              <a:rPr lang="en-US" b="true" sz="5867" spc="161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CONSULTAS REALIZADAS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511143" y="3635239"/>
            <a:ext cx="11265714" cy="5623061"/>
          </a:xfrm>
          <a:custGeom>
            <a:avLst/>
            <a:gdLst/>
            <a:ahLst/>
            <a:cxnLst/>
            <a:rect r="r" b="b" t="t" l="l"/>
            <a:pathLst>
              <a:path h="5623061" w="11265714">
                <a:moveTo>
                  <a:pt x="0" y="0"/>
                </a:moveTo>
                <a:lnTo>
                  <a:pt x="11265714" y="0"/>
                </a:lnTo>
                <a:lnTo>
                  <a:pt x="11265714" y="5623061"/>
                </a:lnTo>
                <a:lnTo>
                  <a:pt x="0" y="56230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02197"/>
            <a:ext cx="16138701" cy="14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2"/>
              </a:lnSpc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provincias concentran la mayor can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tidad de bienes inventariados?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127562" y="3635239"/>
            <a:ext cx="10032876" cy="6447052"/>
          </a:xfrm>
          <a:custGeom>
            <a:avLst/>
            <a:gdLst/>
            <a:ahLst/>
            <a:cxnLst/>
            <a:rect r="r" b="b" t="t" l="l"/>
            <a:pathLst>
              <a:path h="6447052" w="10032876">
                <a:moveTo>
                  <a:pt x="0" y="0"/>
                </a:moveTo>
                <a:lnTo>
                  <a:pt x="10032876" y="0"/>
                </a:lnTo>
                <a:lnTo>
                  <a:pt x="10032876" y="6447052"/>
                </a:lnTo>
                <a:lnTo>
                  <a:pt x="0" y="6447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02197"/>
            <a:ext cx="16138701" cy="14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2"/>
              </a:lnSpc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nivel educativo acumula el mayor valor ne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to de patrimonio y en qué magnitud?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02129" y="4250524"/>
            <a:ext cx="14439268" cy="4388405"/>
          </a:xfrm>
          <a:custGeom>
            <a:avLst/>
            <a:gdLst/>
            <a:ahLst/>
            <a:cxnLst/>
            <a:rect r="r" b="b" t="t" l="l"/>
            <a:pathLst>
              <a:path h="4388405" w="14439268">
                <a:moveTo>
                  <a:pt x="0" y="0"/>
                </a:moveTo>
                <a:lnTo>
                  <a:pt x="14439268" y="0"/>
                </a:lnTo>
                <a:lnTo>
                  <a:pt x="14439268" y="4388405"/>
                </a:lnTo>
                <a:lnTo>
                  <a:pt x="0" y="4388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902197"/>
            <a:ext cx="16138701" cy="14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2"/>
              </a:lnSpc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¿Cuál es el valor neto promedio de los bienes según su es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tado de conservación (bueno, regular, malo)?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475998" y="3024664"/>
            <a:ext cx="7422452" cy="6936265"/>
          </a:xfrm>
          <a:custGeom>
            <a:avLst/>
            <a:gdLst/>
            <a:ahLst/>
            <a:cxnLst/>
            <a:rect r="r" b="b" t="t" l="l"/>
            <a:pathLst>
              <a:path h="6936265" w="7422452">
                <a:moveTo>
                  <a:pt x="0" y="0"/>
                </a:moveTo>
                <a:lnTo>
                  <a:pt x="7422451" y="0"/>
                </a:lnTo>
                <a:lnTo>
                  <a:pt x="7422451" y="6936264"/>
                </a:lnTo>
                <a:lnTo>
                  <a:pt x="0" y="6936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6732" y="7994019"/>
            <a:ext cx="10466065" cy="1455175"/>
          </a:xfrm>
          <a:custGeom>
            <a:avLst/>
            <a:gdLst/>
            <a:ahLst/>
            <a:cxnLst/>
            <a:rect r="r" b="b" t="t" l="l"/>
            <a:pathLst>
              <a:path h="1455175" w="10466065">
                <a:moveTo>
                  <a:pt x="0" y="0"/>
                </a:moveTo>
                <a:lnTo>
                  <a:pt x="10466065" y="0"/>
                </a:lnTo>
                <a:lnTo>
                  <a:pt x="10466065" y="1455174"/>
                </a:lnTo>
                <a:lnTo>
                  <a:pt x="0" y="1455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902197"/>
            <a:ext cx="16138701" cy="144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2"/>
              </a:lnSpc>
            </a:pP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¿En qué años se realizaron las mayores inversi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ones en bienes?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42975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0623" y="660998"/>
            <a:ext cx="14304132" cy="8597302"/>
          </a:xfrm>
          <a:custGeom>
            <a:avLst/>
            <a:gdLst/>
            <a:ahLst/>
            <a:cxnLst/>
            <a:rect r="r" b="b" t="t" l="l"/>
            <a:pathLst>
              <a:path h="8597302" w="14304132">
                <a:moveTo>
                  <a:pt x="0" y="0"/>
                </a:moveTo>
                <a:lnTo>
                  <a:pt x="14304132" y="0"/>
                </a:lnTo>
                <a:lnTo>
                  <a:pt x="14304132" y="8597302"/>
                </a:lnTo>
                <a:lnTo>
                  <a:pt x="0" y="85973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922803" y="4492377"/>
            <a:ext cx="12442394" cy="1458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VEGA SOLDEVILLA MIGUEL</a:t>
            </a:r>
          </a:p>
          <a:p>
            <a:pPr algn="ctr">
              <a:lnSpc>
                <a:spcPts val="583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896956" y="5744198"/>
            <a:ext cx="12442394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QUIROZ GOMEZ GABRIEL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95891" y="2660484"/>
            <a:ext cx="12442394" cy="71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b="true" sz="4167" spc="1146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INTEGRANTES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99595"/>
            <a:ext cx="15778614" cy="5700024"/>
          </a:xfrm>
          <a:custGeom>
            <a:avLst/>
            <a:gdLst/>
            <a:ahLst/>
            <a:cxnLst/>
            <a:rect r="r" b="b" t="t" l="l"/>
            <a:pathLst>
              <a:path h="5700024" w="15778614">
                <a:moveTo>
                  <a:pt x="0" y="0"/>
                </a:moveTo>
                <a:lnTo>
                  <a:pt x="15778614" y="0"/>
                </a:lnTo>
                <a:lnTo>
                  <a:pt x="15778614" y="5700024"/>
                </a:lnTo>
                <a:lnTo>
                  <a:pt x="0" y="5700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3763" y="349945"/>
            <a:ext cx="13352995" cy="8908355"/>
          </a:xfrm>
          <a:custGeom>
            <a:avLst/>
            <a:gdLst/>
            <a:ahLst/>
            <a:cxnLst/>
            <a:rect r="r" b="b" t="t" l="l"/>
            <a:pathLst>
              <a:path h="8908355" w="13352995">
                <a:moveTo>
                  <a:pt x="0" y="0"/>
                </a:moveTo>
                <a:lnTo>
                  <a:pt x="13352995" y="0"/>
                </a:lnTo>
                <a:lnTo>
                  <a:pt x="13352995" y="8908355"/>
                </a:lnTo>
                <a:lnTo>
                  <a:pt x="0" y="890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80336" y="263588"/>
            <a:ext cx="8754230" cy="6519388"/>
          </a:xfrm>
          <a:custGeom>
            <a:avLst/>
            <a:gdLst/>
            <a:ahLst/>
            <a:cxnLst/>
            <a:rect r="r" b="b" t="t" l="l"/>
            <a:pathLst>
              <a:path h="6519388" w="8754230">
                <a:moveTo>
                  <a:pt x="0" y="0"/>
                </a:moveTo>
                <a:lnTo>
                  <a:pt x="8754229" y="0"/>
                </a:lnTo>
                <a:lnTo>
                  <a:pt x="8754229" y="6519388"/>
                </a:lnTo>
                <a:lnTo>
                  <a:pt x="0" y="6519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7263" y="6940554"/>
            <a:ext cx="16544134" cy="3083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211" spc="1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Existe una fuerte correlación positiva entre HVALOR_INICIAL y VALOR_NETO (0.96), lo que indica que el valor inicial del bien es el principal determinante de su valor neto actual.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211" spc="1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HVALOR_INICIAL y HDEPR_INICIAL (0.82) también están muy relacionados, lo que sugiere que los bienes de mayor valor inicial acumulan más depreciación.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211" spc="1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HDEPR_EJERCICIO muestra correlaciones bajas con las demás variables (≤ 0.48), indicando que la depreciación del ejercicio depende de otros factores no incluidos aquí.</a:t>
            </a:r>
          </a:p>
          <a:p>
            <a:pPr algn="l">
              <a:lnSpc>
                <a:spcPts val="3096"/>
              </a:lnSpc>
              <a:spcBef>
                <a:spcPct val="0"/>
              </a:spcBef>
            </a:pPr>
            <a:r>
              <a:rPr lang="en-US" sz="2211" spc="154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Anio_Compra tiene correlaciones muy débiles (&lt; 0.1) con todas las variables, lo que implica que el año de compra no influye significativamente en el valor ni en la depreciación.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32654" y="2615365"/>
            <a:ext cx="11622691" cy="7671635"/>
          </a:xfrm>
          <a:custGeom>
            <a:avLst/>
            <a:gdLst/>
            <a:ahLst/>
            <a:cxnLst/>
            <a:rect r="r" b="b" t="t" l="l"/>
            <a:pathLst>
              <a:path h="7671635" w="11622691">
                <a:moveTo>
                  <a:pt x="0" y="0"/>
                </a:moveTo>
                <a:lnTo>
                  <a:pt x="11622692" y="0"/>
                </a:lnTo>
                <a:lnTo>
                  <a:pt x="11622692" y="7671635"/>
                </a:lnTo>
                <a:lnTo>
                  <a:pt x="0" y="76716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38536"/>
            <a:ext cx="17249775" cy="13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¿Cuál es la distribución de bienes por estado de conservació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 y qué categoría predomina?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99827" y="2214723"/>
            <a:ext cx="11688345" cy="7721392"/>
          </a:xfrm>
          <a:custGeom>
            <a:avLst/>
            <a:gdLst/>
            <a:ahLst/>
            <a:cxnLst/>
            <a:rect r="r" b="b" t="t" l="l"/>
            <a:pathLst>
              <a:path h="7721392" w="11688345">
                <a:moveTo>
                  <a:pt x="0" y="0"/>
                </a:moveTo>
                <a:lnTo>
                  <a:pt x="11688346" y="0"/>
                </a:lnTo>
                <a:lnTo>
                  <a:pt x="11688346" y="7721392"/>
                </a:lnTo>
                <a:lnTo>
                  <a:pt x="0" y="7721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13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¿Cómo ha evolucionado el valor neto total del patrimo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nio año a año?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2764668"/>
            <a:ext cx="16387714" cy="6493632"/>
          </a:xfrm>
          <a:custGeom>
            <a:avLst/>
            <a:gdLst/>
            <a:ahLst/>
            <a:cxnLst/>
            <a:rect r="r" b="b" t="t" l="l"/>
            <a:pathLst>
              <a:path h="6493632" w="16387714">
                <a:moveTo>
                  <a:pt x="0" y="0"/>
                </a:moveTo>
                <a:lnTo>
                  <a:pt x="16387714" y="0"/>
                </a:lnTo>
                <a:lnTo>
                  <a:pt x="16387714" y="6493632"/>
                </a:lnTo>
                <a:lnTo>
                  <a:pt x="0" y="6493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64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tipo de gestión acumula más inversión a lo largo del tiempo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64893" y="3147623"/>
            <a:ext cx="13358214" cy="5407922"/>
          </a:xfrm>
          <a:custGeom>
            <a:avLst/>
            <a:gdLst/>
            <a:ahLst/>
            <a:cxnLst/>
            <a:rect r="r" b="b" t="t" l="l"/>
            <a:pathLst>
              <a:path h="5407922" w="13358214">
                <a:moveTo>
                  <a:pt x="0" y="0"/>
                </a:moveTo>
                <a:lnTo>
                  <a:pt x="13358214" y="0"/>
                </a:lnTo>
                <a:lnTo>
                  <a:pt x="13358214" y="5407922"/>
                </a:lnTo>
                <a:lnTo>
                  <a:pt x="0" y="5407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64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tipo de gestión acumula más inversión a lo largo del tiempo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87558" y="2181389"/>
            <a:ext cx="11712884" cy="7774427"/>
          </a:xfrm>
          <a:custGeom>
            <a:avLst/>
            <a:gdLst/>
            <a:ahLst/>
            <a:cxnLst/>
            <a:rect r="r" b="b" t="t" l="l"/>
            <a:pathLst>
              <a:path h="7774427" w="11712884">
                <a:moveTo>
                  <a:pt x="0" y="0"/>
                </a:moveTo>
                <a:lnTo>
                  <a:pt x="11712884" y="0"/>
                </a:lnTo>
                <a:lnTo>
                  <a:pt x="11712884" y="7774427"/>
                </a:lnTo>
                <a:lnTo>
                  <a:pt x="0" y="777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64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tipo de gestión acumula más inversión a lo largo del tiempo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23746" y="3584467"/>
            <a:ext cx="15040509" cy="5846998"/>
          </a:xfrm>
          <a:custGeom>
            <a:avLst/>
            <a:gdLst/>
            <a:ahLst/>
            <a:cxnLst/>
            <a:rect r="r" b="b" t="t" l="l"/>
            <a:pathLst>
              <a:path h="5846998" w="15040509">
                <a:moveTo>
                  <a:pt x="0" y="0"/>
                </a:moveTo>
                <a:lnTo>
                  <a:pt x="15040508" y="0"/>
                </a:lnTo>
                <a:lnTo>
                  <a:pt x="15040508" y="5846998"/>
                </a:lnTo>
                <a:lnTo>
                  <a:pt x="0" y="58469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13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tipo de gestión acumula más inversión en el periodo 2000–2025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32259" y="2320329"/>
            <a:ext cx="11623482" cy="7715086"/>
          </a:xfrm>
          <a:custGeom>
            <a:avLst/>
            <a:gdLst/>
            <a:ahLst/>
            <a:cxnLst/>
            <a:rect r="r" b="b" t="t" l="l"/>
            <a:pathLst>
              <a:path h="7715086" w="11623482">
                <a:moveTo>
                  <a:pt x="0" y="0"/>
                </a:moveTo>
                <a:lnTo>
                  <a:pt x="11623482" y="0"/>
                </a:lnTo>
                <a:lnTo>
                  <a:pt x="11623482" y="7715085"/>
                </a:lnTo>
                <a:lnTo>
                  <a:pt x="0" y="771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250352"/>
            <a:ext cx="17249775" cy="1321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82"/>
              </a:lnSpc>
            </a:pP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¿Qué tipo de gestión acumula más inversión en el periodo 2000–2025</a:t>
            </a:r>
            <a:r>
              <a:rPr lang="en-US" sz="3844" spc="26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PREGUNTA: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26138" y="914400"/>
            <a:ext cx="7324716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INTRODUCCIÓN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14350" y="2287566"/>
            <a:ext cx="17259300" cy="164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007" indent="-339503" lvl="1">
              <a:lnSpc>
                <a:spcPts val="4403"/>
              </a:lnSpc>
              <a:buFont typeface="Arial"/>
              <a:buChar char="•"/>
            </a:pPr>
            <a:r>
              <a:rPr lang="en-US" b="true" sz="3145" spc="22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</a:t>
            </a:r>
            <a:r>
              <a:rPr lang="en-US" b="true" sz="3145" spc="22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erramientas de Python </a:t>
            </a:r>
            <a:r>
              <a:rPr lang="en-US" sz="3145" spc="22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(numpy, pandas, matplotlib) : Permiten transformación y exploración bases de datos .</a:t>
            </a:r>
          </a:p>
          <a:p>
            <a:pPr algn="l" marL="679007" indent="-339503" lvl="1">
              <a:lnSpc>
                <a:spcPts val="4403"/>
              </a:lnSpc>
              <a:buFont typeface="Arial"/>
              <a:buChar char="•"/>
            </a:pPr>
            <a:r>
              <a:rPr lang="en-US" b="true" sz="3145" spc="22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Power BI </a:t>
            </a:r>
            <a:r>
              <a:rPr lang="en-US" sz="3145" spc="22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(Dashboard): Integra resultados y mapas interactivos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858125"/>
            <a:ext cx="7987001" cy="54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b="true" sz="3177" spc="87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DATASET SELECCIONADO: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4350" y="8508083"/>
            <a:ext cx="14762026" cy="180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775" indent="-371887" lvl="1">
              <a:lnSpc>
                <a:spcPts val="4822"/>
              </a:lnSpc>
              <a:buFont typeface="Arial"/>
              <a:buChar char="•"/>
            </a:pPr>
            <a:r>
              <a:rPr lang="en-US" b="true" sz="3444" spc="24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</a:t>
            </a:r>
            <a:r>
              <a:rPr lang="en-US" b="true" sz="3444" spc="24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egistro de Mobiliario y Equipamiento de Instituciones Educativas – Región San Martín (GRSM)</a:t>
            </a:r>
          </a:p>
          <a:p>
            <a:pPr algn="l">
              <a:lnSpc>
                <a:spcPts val="48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98317"/>
            <a:ext cx="7987001" cy="545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48"/>
              </a:lnSpc>
            </a:pPr>
            <a:r>
              <a:rPr lang="en-US" b="true" sz="3177" spc="87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5250178"/>
            <a:ext cx="15811132" cy="2749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9007" indent="-339503" lvl="1">
              <a:lnSpc>
                <a:spcPts val="4403"/>
              </a:lnSpc>
              <a:buFont typeface="Arial"/>
              <a:buChar char="•"/>
            </a:pPr>
            <a:r>
              <a:rPr lang="en-US" sz="3145" spc="22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Bus</a:t>
            </a:r>
            <a:r>
              <a:rPr lang="en-US" sz="3145" spc="22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car una base de datos de la Plataforma Nacional de Datos Abiertos (PNDA) relacionado a agricultura, educación o construcción.</a:t>
            </a:r>
          </a:p>
          <a:p>
            <a:pPr algn="l" marL="679007" indent="-339503" lvl="1">
              <a:lnSpc>
                <a:spcPts val="4403"/>
              </a:lnSpc>
              <a:buFont typeface="Arial"/>
              <a:buChar char="•"/>
            </a:pPr>
            <a:r>
              <a:rPr lang="en-US" sz="3145" spc="22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Generar consultas y visualizaciones: barras, líneas, acumuladas, circular, correlación y mapas.</a:t>
            </a:r>
          </a:p>
          <a:p>
            <a:pPr algn="l">
              <a:lnSpc>
                <a:spcPts val="4403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42524" y="1445781"/>
            <a:ext cx="12037142" cy="8490640"/>
          </a:xfrm>
          <a:custGeom>
            <a:avLst/>
            <a:gdLst/>
            <a:ahLst/>
            <a:cxnLst/>
            <a:rect r="r" b="b" t="t" l="l"/>
            <a:pathLst>
              <a:path h="8490640" w="12037142">
                <a:moveTo>
                  <a:pt x="0" y="0"/>
                </a:moveTo>
                <a:lnTo>
                  <a:pt x="12037143" y="0"/>
                </a:lnTo>
                <a:lnTo>
                  <a:pt x="12037143" y="8490641"/>
                </a:lnTo>
                <a:lnTo>
                  <a:pt x="0" y="849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65873"/>
            <a:ext cx="14983049" cy="762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54"/>
              </a:lnSpc>
            </a:pPr>
            <a:r>
              <a:rPr lang="en-US" b="true" sz="4467" spc="339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POWER BI: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96026" y="508149"/>
            <a:ext cx="10979499" cy="6498071"/>
          </a:xfrm>
          <a:custGeom>
            <a:avLst/>
            <a:gdLst/>
            <a:ahLst/>
            <a:cxnLst/>
            <a:rect r="r" b="b" t="t" l="l"/>
            <a:pathLst>
              <a:path h="6498071" w="10979499">
                <a:moveTo>
                  <a:pt x="0" y="0"/>
                </a:moveTo>
                <a:lnTo>
                  <a:pt x="10979499" y="0"/>
                </a:lnTo>
                <a:lnTo>
                  <a:pt x="10979499" y="6498070"/>
                </a:lnTo>
                <a:lnTo>
                  <a:pt x="0" y="649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96026" y="7200904"/>
            <a:ext cx="10989908" cy="2650049"/>
          </a:xfrm>
          <a:custGeom>
            <a:avLst/>
            <a:gdLst/>
            <a:ahLst/>
            <a:cxnLst/>
            <a:rect r="r" b="b" t="t" l="l"/>
            <a:pathLst>
              <a:path h="2650049" w="10989908">
                <a:moveTo>
                  <a:pt x="0" y="0"/>
                </a:moveTo>
                <a:lnTo>
                  <a:pt x="10989908" y="0"/>
                </a:lnTo>
                <a:lnTo>
                  <a:pt x="10989908" y="2650049"/>
                </a:lnTo>
                <a:lnTo>
                  <a:pt x="0" y="2650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45600" y="703826"/>
            <a:ext cx="12714974" cy="7332783"/>
          </a:xfrm>
          <a:custGeom>
            <a:avLst/>
            <a:gdLst/>
            <a:ahLst/>
            <a:cxnLst/>
            <a:rect r="r" b="b" t="t" l="l"/>
            <a:pathLst>
              <a:path h="7332783" w="12714974">
                <a:moveTo>
                  <a:pt x="0" y="0"/>
                </a:moveTo>
                <a:lnTo>
                  <a:pt x="12714973" y="0"/>
                </a:lnTo>
                <a:lnTo>
                  <a:pt x="12714973" y="7332783"/>
                </a:lnTo>
                <a:lnTo>
                  <a:pt x="0" y="73327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32140" y="868278"/>
            <a:ext cx="11811363" cy="8390022"/>
          </a:xfrm>
          <a:custGeom>
            <a:avLst/>
            <a:gdLst/>
            <a:ahLst/>
            <a:cxnLst/>
            <a:rect r="r" b="b" t="t" l="l"/>
            <a:pathLst>
              <a:path h="8390022" w="11811363">
                <a:moveTo>
                  <a:pt x="0" y="0"/>
                </a:moveTo>
                <a:lnTo>
                  <a:pt x="11811363" y="0"/>
                </a:lnTo>
                <a:lnTo>
                  <a:pt x="11811363" y="8390022"/>
                </a:lnTo>
                <a:lnTo>
                  <a:pt x="0" y="839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65227" y="1224378"/>
            <a:ext cx="14406846" cy="6969082"/>
          </a:xfrm>
          <a:custGeom>
            <a:avLst/>
            <a:gdLst/>
            <a:ahLst/>
            <a:cxnLst/>
            <a:rect r="r" b="b" t="t" l="l"/>
            <a:pathLst>
              <a:path h="6969082" w="14406846">
                <a:moveTo>
                  <a:pt x="0" y="0"/>
                </a:moveTo>
                <a:lnTo>
                  <a:pt x="14406845" y="0"/>
                </a:lnTo>
                <a:lnTo>
                  <a:pt x="14406845" y="6969082"/>
                </a:lnTo>
                <a:lnTo>
                  <a:pt x="0" y="6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25488" y="1028700"/>
            <a:ext cx="12053977" cy="7142481"/>
          </a:xfrm>
          <a:custGeom>
            <a:avLst/>
            <a:gdLst/>
            <a:ahLst/>
            <a:cxnLst/>
            <a:rect r="r" b="b" t="t" l="l"/>
            <a:pathLst>
              <a:path h="7142481" w="12053977">
                <a:moveTo>
                  <a:pt x="0" y="0"/>
                </a:moveTo>
                <a:lnTo>
                  <a:pt x="12053977" y="0"/>
                </a:lnTo>
                <a:lnTo>
                  <a:pt x="12053977" y="7142481"/>
                </a:lnTo>
                <a:lnTo>
                  <a:pt x="0" y="714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4534" y="823541"/>
            <a:ext cx="14087799" cy="8943039"/>
          </a:xfrm>
          <a:custGeom>
            <a:avLst/>
            <a:gdLst/>
            <a:ahLst/>
            <a:cxnLst/>
            <a:rect r="r" b="b" t="t" l="l"/>
            <a:pathLst>
              <a:path h="8943039" w="14087799">
                <a:moveTo>
                  <a:pt x="0" y="0"/>
                </a:moveTo>
                <a:lnTo>
                  <a:pt x="14087799" y="0"/>
                </a:lnTo>
                <a:lnTo>
                  <a:pt x="14087799" y="8943039"/>
                </a:lnTo>
                <a:lnTo>
                  <a:pt x="0" y="8943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851" y="1794520"/>
            <a:ext cx="13407874" cy="7463780"/>
          </a:xfrm>
          <a:custGeom>
            <a:avLst/>
            <a:gdLst/>
            <a:ahLst/>
            <a:cxnLst/>
            <a:rect r="r" b="b" t="t" l="l"/>
            <a:pathLst>
              <a:path h="7463780" w="13407874">
                <a:moveTo>
                  <a:pt x="0" y="0"/>
                </a:moveTo>
                <a:lnTo>
                  <a:pt x="13407873" y="0"/>
                </a:lnTo>
                <a:lnTo>
                  <a:pt x="13407873" y="7463780"/>
                </a:lnTo>
                <a:lnTo>
                  <a:pt x="0" y="74637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17136" y="2603699"/>
            <a:ext cx="3807074" cy="5845422"/>
          </a:xfrm>
          <a:custGeom>
            <a:avLst/>
            <a:gdLst/>
            <a:ahLst/>
            <a:cxnLst/>
            <a:rect r="r" b="b" t="t" l="l"/>
            <a:pathLst>
              <a:path h="5845422" w="3807074">
                <a:moveTo>
                  <a:pt x="0" y="0"/>
                </a:moveTo>
                <a:lnTo>
                  <a:pt x="3807073" y="0"/>
                </a:lnTo>
                <a:lnTo>
                  <a:pt x="3807073" y="5845422"/>
                </a:lnTo>
                <a:lnTo>
                  <a:pt x="0" y="5845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5851" y="388820"/>
            <a:ext cx="10066485" cy="2294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  <a:spcBef>
                <a:spcPct val="0"/>
              </a:spcBef>
            </a:pPr>
            <a:r>
              <a:rPr lang="en-US" b="true" sz="6607" spc="502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GRÁFICOS POWER BI</a:t>
            </a:r>
          </a:p>
          <a:p>
            <a:pPr algn="ctr">
              <a:lnSpc>
                <a:spcPts val="92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250" y="187123"/>
            <a:ext cx="13685218" cy="9912753"/>
          </a:xfrm>
          <a:custGeom>
            <a:avLst/>
            <a:gdLst/>
            <a:ahLst/>
            <a:cxnLst/>
            <a:rect r="r" b="b" t="t" l="l"/>
            <a:pathLst>
              <a:path h="9912753" w="13685218">
                <a:moveTo>
                  <a:pt x="0" y="0"/>
                </a:moveTo>
                <a:lnTo>
                  <a:pt x="13685219" y="0"/>
                </a:lnTo>
                <a:lnTo>
                  <a:pt x="13685219" y="9912754"/>
                </a:lnTo>
                <a:lnTo>
                  <a:pt x="0" y="991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824" y="534308"/>
            <a:ext cx="12570320" cy="8019641"/>
          </a:xfrm>
          <a:custGeom>
            <a:avLst/>
            <a:gdLst/>
            <a:ahLst/>
            <a:cxnLst/>
            <a:rect r="r" b="b" t="t" l="l"/>
            <a:pathLst>
              <a:path h="8019641" w="12570320">
                <a:moveTo>
                  <a:pt x="0" y="0"/>
                </a:moveTo>
                <a:lnTo>
                  <a:pt x="12570321" y="0"/>
                </a:lnTo>
                <a:lnTo>
                  <a:pt x="12570321" y="8019641"/>
                </a:lnTo>
                <a:lnTo>
                  <a:pt x="0" y="8019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94280" y="2287899"/>
            <a:ext cx="4635179" cy="5711202"/>
          </a:xfrm>
          <a:custGeom>
            <a:avLst/>
            <a:gdLst/>
            <a:ahLst/>
            <a:cxnLst/>
            <a:rect r="r" b="b" t="t" l="l"/>
            <a:pathLst>
              <a:path h="5711202" w="4635179">
                <a:moveTo>
                  <a:pt x="0" y="0"/>
                </a:moveTo>
                <a:lnTo>
                  <a:pt x="4635179" y="0"/>
                </a:lnTo>
                <a:lnTo>
                  <a:pt x="4635179" y="5711202"/>
                </a:lnTo>
                <a:lnTo>
                  <a:pt x="0" y="57112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>
              <a:hlinkClick r:id="rId3" tooltip="https://datosabiertos.gob.pe/dataset/atenciones-de-cobertura-de-enfermedades-raras-y-huerfanas-transplantes-2022-fondo-intangible"/>
            </p:cNvPr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181165" y="2901413"/>
            <a:ext cx="11925670" cy="6529305"/>
          </a:xfrm>
          <a:custGeom>
            <a:avLst/>
            <a:gdLst/>
            <a:ahLst/>
            <a:cxnLst/>
            <a:rect r="r" b="b" t="t" l="l"/>
            <a:pathLst>
              <a:path h="6529305" w="11925670">
                <a:moveTo>
                  <a:pt x="0" y="0"/>
                </a:moveTo>
                <a:lnTo>
                  <a:pt x="11925670" y="0"/>
                </a:lnTo>
                <a:lnTo>
                  <a:pt x="11925670" y="6529304"/>
                </a:lnTo>
                <a:lnTo>
                  <a:pt x="0" y="65293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478222"/>
            <a:ext cx="4569947" cy="98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b="true" sz="5770" spc="43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14350" y="1398203"/>
            <a:ext cx="17259300" cy="1807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3775" indent="-371887" lvl="1">
              <a:lnSpc>
                <a:spcPts val="4822"/>
              </a:lnSpc>
              <a:buFont typeface="Arial"/>
              <a:buChar char="•"/>
            </a:pPr>
            <a:r>
              <a:rPr lang="en-US" b="true" sz="3444" spc="24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Fuente: Pla</a:t>
            </a:r>
            <a:r>
              <a:rPr lang="en-US" b="true" sz="3444" spc="24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taforma Nacional de Datos Abiertos (PNDA).</a:t>
            </a:r>
          </a:p>
          <a:p>
            <a:pPr algn="l" marL="743775" indent="-371887" lvl="1">
              <a:lnSpc>
                <a:spcPts val="4822"/>
              </a:lnSpc>
              <a:buFont typeface="Arial"/>
              <a:buChar char="•"/>
            </a:pPr>
            <a:r>
              <a:rPr lang="en-US" b="true" sz="3444" spc="241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Fecha de publicación: 29 May 2025</a:t>
            </a:r>
          </a:p>
          <a:p>
            <a:pPr algn="l">
              <a:lnSpc>
                <a:spcPts val="482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06123" y="9630813"/>
            <a:ext cx="14475754" cy="408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8"/>
              </a:lnSpc>
            </a:pPr>
            <a:r>
              <a:rPr lang="en-US" sz="1163" spc="319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datosabiertos.gob.pe/dataset/registro-mobiliario-y-equipamiento-de-instituciones-educativas-de-la-regi%C3%B3n-san-mart%C3%ADn-%E2%80%93-0"/>
              </a:rPr>
              <a:t>https://datosabiertos.gob.pe/dataset/registro-mobiliario-y-equipamiento-de-instituciones-educativas-de-la-regi%C3%B3n-san-mart%C3%ADn-%E2%80%93-0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7086" y="314338"/>
            <a:ext cx="12351893" cy="8246813"/>
          </a:xfrm>
          <a:custGeom>
            <a:avLst/>
            <a:gdLst/>
            <a:ahLst/>
            <a:cxnLst/>
            <a:rect r="r" b="b" t="t" l="l"/>
            <a:pathLst>
              <a:path h="8246813" w="12351893">
                <a:moveTo>
                  <a:pt x="0" y="0"/>
                </a:moveTo>
                <a:lnTo>
                  <a:pt x="12351893" y="0"/>
                </a:lnTo>
                <a:lnTo>
                  <a:pt x="12351893" y="8246813"/>
                </a:lnTo>
                <a:lnTo>
                  <a:pt x="0" y="8246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37107" y="1978072"/>
            <a:ext cx="4608052" cy="5715870"/>
          </a:xfrm>
          <a:custGeom>
            <a:avLst/>
            <a:gdLst/>
            <a:ahLst/>
            <a:cxnLst/>
            <a:rect r="r" b="b" t="t" l="l"/>
            <a:pathLst>
              <a:path h="5715870" w="4608052">
                <a:moveTo>
                  <a:pt x="0" y="0"/>
                </a:moveTo>
                <a:lnTo>
                  <a:pt x="4608052" y="0"/>
                </a:lnTo>
                <a:lnTo>
                  <a:pt x="4608052" y="5715869"/>
                </a:lnTo>
                <a:lnTo>
                  <a:pt x="0" y="5715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930" y="283243"/>
            <a:ext cx="14508844" cy="9720514"/>
          </a:xfrm>
          <a:custGeom>
            <a:avLst/>
            <a:gdLst/>
            <a:ahLst/>
            <a:cxnLst/>
            <a:rect r="r" b="b" t="t" l="l"/>
            <a:pathLst>
              <a:path h="9720514" w="14508844">
                <a:moveTo>
                  <a:pt x="0" y="0"/>
                </a:moveTo>
                <a:lnTo>
                  <a:pt x="14508843" y="0"/>
                </a:lnTo>
                <a:lnTo>
                  <a:pt x="14508843" y="9720514"/>
                </a:lnTo>
                <a:lnTo>
                  <a:pt x="0" y="9720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39773" y="3026736"/>
            <a:ext cx="3423788" cy="4233527"/>
          </a:xfrm>
          <a:custGeom>
            <a:avLst/>
            <a:gdLst/>
            <a:ahLst/>
            <a:cxnLst/>
            <a:rect r="r" b="b" t="t" l="l"/>
            <a:pathLst>
              <a:path h="4233527" w="3423788">
                <a:moveTo>
                  <a:pt x="0" y="0"/>
                </a:moveTo>
                <a:lnTo>
                  <a:pt x="3423788" y="0"/>
                </a:lnTo>
                <a:lnTo>
                  <a:pt x="3423788" y="4233528"/>
                </a:lnTo>
                <a:lnTo>
                  <a:pt x="0" y="4233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1935" y="547430"/>
            <a:ext cx="14006187" cy="8939640"/>
          </a:xfrm>
          <a:custGeom>
            <a:avLst/>
            <a:gdLst/>
            <a:ahLst/>
            <a:cxnLst/>
            <a:rect r="r" b="b" t="t" l="l"/>
            <a:pathLst>
              <a:path h="8939640" w="14006187">
                <a:moveTo>
                  <a:pt x="0" y="0"/>
                </a:moveTo>
                <a:lnTo>
                  <a:pt x="14006187" y="0"/>
                </a:lnTo>
                <a:lnTo>
                  <a:pt x="14006187" y="8939640"/>
                </a:lnTo>
                <a:lnTo>
                  <a:pt x="0" y="89396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9827" y="1420055"/>
            <a:ext cx="14047530" cy="8627617"/>
          </a:xfrm>
          <a:custGeom>
            <a:avLst/>
            <a:gdLst/>
            <a:ahLst/>
            <a:cxnLst/>
            <a:rect r="r" b="b" t="t" l="l"/>
            <a:pathLst>
              <a:path h="8627617" w="14047530">
                <a:moveTo>
                  <a:pt x="0" y="0"/>
                </a:moveTo>
                <a:lnTo>
                  <a:pt x="14047530" y="0"/>
                </a:lnTo>
                <a:lnTo>
                  <a:pt x="14047530" y="8627617"/>
                </a:lnTo>
                <a:lnTo>
                  <a:pt x="0" y="8627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320408" y="236957"/>
            <a:ext cx="18288000" cy="152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71"/>
              </a:lnSpc>
              <a:spcBef>
                <a:spcPct val="0"/>
              </a:spcBef>
            </a:pPr>
            <a:r>
              <a:rPr lang="en-US" b="true" sz="2908" spc="221">
                <a:solidFill>
                  <a:srgbClr val="FDFDFD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¿CÓMO SE DISTRIBUYE GEOGRÁFICAMENTE EL VALOR NETO DEL EQUIPAMIENTO EDUCATIVO ENTRE LAS DISTINTAS PROVINCIAS DE LA REGIÓN SAN MARTÍN?</a:t>
            </a:r>
          </a:p>
          <a:p>
            <a:pPr algn="ctr">
              <a:lnSpc>
                <a:spcPts val="40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9621" y="1028700"/>
            <a:ext cx="12956831" cy="5879162"/>
          </a:xfrm>
          <a:custGeom>
            <a:avLst/>
            <a:gdLst/>
            <a:ahLst/>
            <a:cxnLst/>
            <a:rect r="r" b="b" t="t" l="l"/>
            <a:pathLst>
              <a:path h="5879162" w="12956831">
                <a:moveTo>
                  <a:pt x="0" y="0"/>
                </a:moveTo>
                <a:lnTo>
                  <a:pt x="12956831" y="0"/>
                </a:lnTo>
                <a:lnTo>
                  <a:pt x="12956831" y="5879162"/>
                </a:lnTo>
                <a:lnTo>
                  <a:pt x="0" y="5879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42508" y="1082459"/>
            <a:ext cx="4251561" cy="5825403"/>
          </a:xfrm>
          <a:custGeom>
            <a:avLst/>
            <a:gdLst/>
            <a:ahLst/>
            <a:cxnLst/>
            <a:rect r="r" b="b" t="t" l="l"/>
            <a:pathLst>
              <a:path h="5825403" w="4251561">
                <a:moveTo>
                  <a:pt x="0" y="0"/>
                </a:moveTo>
                <a:lnTo>
                  <a:pt x="4251561" y="0"/>
                </a:lnTo>
                <a:lnTo>
                  <a:pt x="4251561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70745" y="388820"/>
            <a:ext cx="7696696" cy="1125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51"/>
              </a:lnSpc>
              <a:spcBef>
                <a:spcPct val="0"/>
              </a:spcBef>
            </a:pPr>
            <a:r>
              <a:rPr lang="en-US" b="true" sz="6607" spc="502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CONCLUSIONES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37791" y="2407070"/>
            <a:ext cx="17259300" cy="432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b="true" sz="3070" spc="23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 EL DATASET PERMITE UNA VISI´ON INTEGRAL DEL PATRIMONIO EDUCATIVO EN GRSM: QU´E BIENES EXISTEN, D´ONDE EST´AN, CU´ANTO VALEN Y EN QU´E ESTADO SE ENCUENTRAN</a:t>
            </a:r>
          </a:p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b="true" sz="3070" spc="23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 SE IDENTIFICARON CONCENTRACIONES GEOGR´AFICAS Y PATRONES TEMPORALES DE COMPRA QUE PUEDEN ORIENTAR LA PLANIFICACI´ON PRESUPUESTAL</a:t>
            </a:r>
          </a:p>
          <a:p>
            <a:pPr algn="l">
              <a:lnSpc>
                <a:spcPts val="4299"/>
              </a:lnSpc>
              <a:spcBef>
                <a:spcPct val="0"/>
              </a:spcBef>
            </a:pPr>
            <a:r>
              <a:rPr lang="en-US" b="true" sz="3070" spc="233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• LA COMBINACI´ON DE ETL + PYTHON + POWER BI HABILITA MONITOREO CONTINUO Y CUADROS DE MANDO REPRODUCIBLES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>
              <a:hlinkClick r:id="rId3" tooltip="https://datosabiertos.gob.pe/dataset/atenciones-de-cobertura-de-enfermedades-raras-y-huerfanas-transplantes-2022-fondo-intangible"/>
            </p:cNvPr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78222"/>
            <a:ext cx="4569947" cy="98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b="true" sz="5770" spc="43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746343"/>
            <a:ext cx="10539173" cy="8083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COD_PATRIMONIAL: Código del bien pa</a:t>
            </a: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trimonial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DESCRIPCION: Descripción del bien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FECHA_COMPRA: Fecha de compra del bien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NOMBRE: Nombre del bien desde registro SIGA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CTA_PRINCIPAL: Cuenta contable principal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SUB_CTA: Subcuenta contable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TIPO_MOV: Tipo de movimiento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TIPO_TRAN: Tipo de transferencia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NOMBRE_DEP: Nombre del centro de estudios solicitante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NOMBRE_SEDE: Nombre de la sede del centro de estudios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COD_MODULAR: Código modular de la sede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TIPO_DOC_REFER: Tipo de documento de referencia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FECHA_MOV: Fecha del movimiento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FECHA_ALTA: Fecha de alta del bien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HVALOR_INICIAL: Valor inicial del bien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HDEPR_INICIAL: Depreciación inicial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HDEPR_EJERCICIO: Depreciación del ejercicio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VALOR_NETO: Valor neto actual del bien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>
              <a:hlinkClick r:id="rId3" tooltip="https://datosabiertos.gob.pe/dataset/atenciones-de-cobertura-de-enfermedades-raras-y-huerfanas-transplantes-2022-fondo-intangible"/>
            </p:cNvPr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78222"/>
            <a:ext cx="4569947" cy="98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b="true" sz="5770" spc="43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910888"/>
            <a:ext cx="10539173" cy="7633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ESTADO_CONSER: Estado de conservac</a:t>
            </a: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ión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SEC_EJEC: Código de sector ejecución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COD_LOCAL: Código local o predio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NLV_MODULAR: Código modular del nivel educativo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D_NLV_MODULAR: Descripción del nivel educativo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D_FORMA: Descripción de formato de estudio (Escolarizada, no escolarizada, no aplica)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TIPO_SEXO: Código de modalidad de estudio del centro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D_TIPO_SEXO: Modalidad de estudio del centro (Mixto, femenino, masculino)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GESTION: Código de modelo de administración del centro de estudios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D_GESTION: Modelo de administración del centro de estudios (pública de gestión directa, pública de gestión privada, privada)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GES_DEP: Código de dependencia que gestiona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D_GES_DEP: Dependencia gestora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>
              <a:hlinkClick r:id="rId3" tooltip="https://datosabiertos.gob.pe/dataset/atenciones-de-cobertura-de-enfermedades-raras-y-huerfanas-transplantes-2022-fondo-intangible"/>
            </p:cNvPr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478222"/>
            <a:ext cx="4569947" cy="986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8"/>
              </a:lnSpc>
            </a:pPr>
            <a:r>
              <a:rPr lang="en-US" b="true" sz="5770" spc="438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22446"/>
            <a:ext cx="10539173" cy="6733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DIR_CENTRO: Direcc</a:t>
            </a: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ión del centro educativo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AREA_CENSO: Área censal o zona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D_AREACENSO: Descripción del área censal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UBIGEO: Código abigeo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DEPARTAMENTO: Nombre del departamento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COD_PROV: Código de provincia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PROVINCIA: Nombre de la provincia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COD_DISTRITO: Código del distrito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DISTRITO: Nombre del distrito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COD_ESTADO: Código del estado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D_ESTADO: Descripción del estado (activo, inactivo)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LATITUD: Latitud geográfica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LONGITUD: Longitud geográfica </a:t>
            </a:r>
          </a:p>
          <a:p>
            <a:pPr algn="l" marL="557357" indent="-278678" lvl="1">
              <a:lnSpc>
                <a:spcPts val="3614"/>
              </a:lnSpc>
              <a:buFont typeface="Arial"/>
              <a:buChar char="•"/>
            </a:pPr>
            <a:r>
              <a:rPr lang="en-US" sz="2581" spc="18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FECHA_CORTE: Fecha de corte de la recolección de datos</a:t>
            </a:r>
          </a:p>
          <a:p>
            <a:pPr algn="l">
              <a:lnSpc>
                <a:spcPts val="361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016385"/>
            <a:ext cx="16801682" cy="8554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234" indent="-385117" lvl="1">
              <a:lnSpc>
                <a:spcPts val="6243"/>
              </a:lnSpc>
              <a:buFont typeface="Arial"/>
              <a:buChar char="•"/>
            </a:pPr>
            <a:r>
              <a:rPr lang="en-US" b="true" sz="3567" spc="24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Identificación y descripción: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COD_PATRIMONIAL, DE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SCRIPCION, NOMBRE.</a:t>
            </a:r>
          </a:p>
          <a:p>
            <a:pPr algn="l" marL="770234" indent="-385117" lvl="1">
              <a:lnSpc>
                <a:spcPts val="6243"/>
              </a:lnSpc>
              <a:buFont typeface="Arial"/>
              <a:buChar char="•"/>
            </a:pPr>
            <a:r>
              <a:rPr lang="en-US" b="true" sz="3567" spc="24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Temporalidad: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FECHA_COMPRA, FECHA_MOV, FECHA_ALTA, FECHA_CORTE.</a:t>
            </a:r>
          </a:p>
          <a:p>
            <a:pPr algn="l" marL="770234" indent="-385117" lvl="1">
              <a:lnSpc>
                <a:spcPts val="6243"/>
              </a:lnSpc>
              <a:buFont typeface="Arial"/>
              <a:buChar char="•"/>
            </a:pPr>
            <a:r>
              <a:rPr lang="en-US" b="true" sz="3567" spc="24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Contabilidad: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HVALOR_INICIAL, HDEPR_INICIAL, HDEPR_EJERCICIO, VALOR_NETO.</a:t>
            </a:r>
          </a:p>
          <a:p>
            <a:pPr algn="l" marL="770234" indent="-385117" lvl="1">
              <a:lnSpc>
                <a:spcPts val="6243"/>
              </a:lnSpc>
              <a:buFont typeface="Arial"/>
              <a:buChar char="•"/>
            </a:pPr>
            <a:r>
              <a:rPr lang="en-US" b="true" sz="3567" spc="24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Estado/gestión: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ESTADO_CONSER, D_GESTION, D_GES_DEP, D_ESTADO.</a:t>
            </a:r>
          </a:p>
          <a:p>
            <a:pPr algn="l" marL="770234" indent="-385117" lvl="1">
              <a:lnSpc>
                <a:spcPts val="6243"/>
              </a:lnSpc>
              <a:buFont typeface="Arial"/>
              <a:buChar char="•"/>
            </a:pPr>
            <a:r>
              <a:rPr lang="en-US" b="true" sz="3567" spc="249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Geografía:</a:t>
            </a:r>
            <a:r>
              <a:rPr lang="en-US" sz="3567" spc="249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DEPARTAMENTO, PROVINCIA, DISTRITO, LATITUD, LONGITUD, UBIGEO.</a:t>
            </a:r>
          </a:p>
          <a:p>
            <a:pPr algn="l">
              <a:lnSpc>
                <a:spcPts val="499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6313"/>
            <a:ext cx="10834438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CAMPOS PRINCIPALES: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928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88" t="0" r="20388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134475" y="0"/>
            <a:ext cx="9144000" cy="10287000"/>
            <a:chOff x="0" y="0"/>
            <a:chExt cx="240829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92852">
                <a:alpha val="6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49785" y="3092531"/>
            <a:ext cx="14497497" cy="1100081"/>
          </a:xfrm>
          <a:custGeom>
            <a:avLst/>
            <a:gdLst/>
            <a:ahLst/>
            <a:cxnLst/>
            <a:rect r="r" b="b" t="t" l="l"/>
            <a:pathLst>
              <a:path h="1100081" w="14497497">
                <a:moveTo>
                  <a:pt x="0" y="0"/>
                </a:moveTo>
                <a:lnTo>
                  <a:pt x="14497497" y="0"/>
                </a:lnTo>
                <a:lnTo>
                  <a:pt x="14497497" y="1100081"/>
                </a:lnTo>
                <a:lnTo>
                  <a:pt x="0" y="1100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9785" y="4423090"/>
            <a:ext cx="14497497" cy="5527171"/>
          </a:xfrm>
          <a:custGeom>
            <a:avLst/>
            <a:gdLst/>
            <a:ahLst/>
            <a:cxnLst/>
            <a:rect r="r" b="b" t="t" l="l"/>
            <a:pathLst>
              <a:path h="5527171" w="14497497">
                <a:moveTo>
                  <a:pt x="0" y="0"/>
                </a:moveTo>
                <a:lnTo>
                  <a:pt x="14497497" y="0"/>
                </a:lnTo>
                <a:lnTo>
                  <a:pt x="14497497" y="5527170"/>
                </a:lnTo>
                <a:lnTo>
                  <a:pt x="0" y="5527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116511"/>
            <a:ext cx="16138701" cy="133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4901" indent="-447451" lvl="1">
              <a:lnSpc>
                <a:spcPts val="5388"/>
              </a:lnSpc>
              <a:buFont typeface="Arial"/>
              <a:buChar char="•"/>
            </a:pPr>
            <a:r>
              <a:rPr lang="en-US" b="true" sz="4144" spc="290">
                <a:solidFill>
                  <a:srgbClr val="FFFFFF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Extract:</a:t>
            </a:r>
            <a:r>
              <a:rPr lang="en-US" sz="4144" spc="290">
                <a:solidFill>
                  <a:srgbClr val="FFFFFF"/>
                </a:solidFill>
                <a:latin typeface="Clear Sans"/>
                <a:ea typeface="Clear Sans"/>
                <a:cs typeface="Clear Sans"/>
                <a:sym typeface="Clear Sans"/>
              </a:rPr>
              <a:t> Lectura del CSV; manejo de separadores</a:t>
            </a:r>
          </a:p>
          <a:p>
            <a:pPr algn="l">
              <a:lnSpc>
                <a:spcPts val="5388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914400"/>
            <a:ext cx="15018582" cy="970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34"/>
              </a:lnSpc>
            </a:pPr>
            <a:r>
              <a:rPr lang="en-US" b="true" sz="5667" spc="430">
                <a:solidFill>
                  <a:srgbClr val="FFFFFF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METODOLOGÍA (ETL EN PYTHON)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DAG1U-uT1Eg</dc:identifier>
  <dcterms:modified xsi:type="dcterms:W3CDTF">2011-08-01T06:04:30Z</dcterms:modified>
  <cp:revision>1</cp:revision>
  <dc:title>Copia de Macrodatos PC1</dc:title>
</cp:coreProperties>
</file>